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CD0E58-412E-4A94-8D2C-CBE83C891067}" type="datetimeFigureOut">
              <a:rPr lang="en-US" smtClean="0"/>
              <a:t>3/20/2010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D0E58-412E-4A94-8D2C-CBE83C891067}" type="datetimeFigureOut">
              <a:rPr lang="en-US" smtClean="0"/>
              <a:t>3/20/2010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D0E58-412E-4A94-8D2C-CBE83C891067}" type="datetimeFigureOut">
              <a:rPr lang="en-US" smtClean="0"/>
              <a:t>3/20/2010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6" name="Footer Placeholder 5"/>
          <p:cNvSpPr>
            <a:spLocks noGrp="1"/>
          </p:cNvSpPr>
          <p:nvPr>
            <p:ph type="ftr" sz="quarter" idx="11"/>
          </p:nvPr>
        </p:nvSpPr>
        <p:spPr/>
        <p:txBody>
          <a:bodyPr/>
          <a:lstStyle/>
          <a:p>
            <a:endParaRPr lang="en-US">
              <a:solidFill>
                <a:prstClr val="white">
                  <a:tint val="95000"/>
                </a:prstClr>
              </a:solidFill>
            </a:endParaRPr>
          </a:p>
        </p:txBody>
      </p:sp>
      <p:sp>
        <p:nvSpPr>
          <p:cNvPr id="7" name="Slide Number Placeholder 6"/>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8" name="Footer Placeholder 7"/>
          <p:cNvSpPr>
            <a:spLocks noGrp="1"/>
          </p:cNvSpPr>
          <p:nvPr>
            <p:ph type="ftr" sz="quarter" idx="11"/>
          </p:nvPr>
        </p:nvSpPr>
        <p:spPr/>
        <p:txBody>
          <a:bodyPr/>
          <a:lstStyle/>
          <a:p>
            <a:endParaRPr lang="en-US">
              <a:solidFill>
                <a:prstClr val="white">
                  <a:tint val="95000"/>
                </a:prstClr>
              </a:solidFill>
            </a:endParaRPr>
          </a:p>
        </p:txBody>
      </p:sp>
      <p:sp>
        <p:nvSpPr>
          <p:cNvPr id="9" name="Slide Number Placeholder 8"/>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4" name="Footer Placeholder 3"/>
          <p:cNvSpPr>
            <a:spLocks noGrp="1"/>
          </p:cNvSpPr>
          <p:nvPr>
            <p:ph type="ftr" sz="quarter" idx="11"/>
          </p:nvPr>
        </p:nvSpPr>
        <p:spPr/>
        <p:txBody>
          <a:bodyPr/>
          <a:lstStyle/>
          <a:p>
            <a:endParaRPr lang="en-US">
              <a:solidFill>
                <a:prstClr val="white">
                  <a:tint val="95000"/>
                </a:prstClr>
              </a:solidFill>
            </a:endParaRPr>
          </a:p>
        </p:txBody>
      </p:sp>
      <p:sp>
        <p:nvSpPr>
          <p:cNvPr id="5" name="Slide Number Placeholder 4"/>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3" name="Footer Placeholder 2"/>
          <p:cNvSpPr>
            <a:spLocks noGrp="1"/>
          </p:cNvSpPr>
          <p:nvPr>
            <p:ph type="ftr" sz="quarter" idx="11"/>
          </p:nvPr>
        </p:nvSpPr>
        <p:spPr/>
        <p:txBody>
          <a:bodyPr/>
          <a:lstStyle/>
          <a:p>
            <a:endParaRPr lang="en-US">
              <a:solidFill>
                <a:prstClr val="white">
                  <a:tint val="95000"/>
                </a:prstClr>
              </a:solidFill>
            </a:endParaRPr>
          </a:p>
        </p:txBody>
      </p:sp>
      <p:sp>
        <p:nvSpPr>
          <p:cNvPr id="4" name="Slide Number Placeholder 3"/>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6" name="Footer Placeholder 5"/>
          <p:cNvSpPr>
            <a:spLocks noGrp="1"/>
          </p:cNvSpPr>
          <p:nvPr>
            <p:ph type="ftr" sz="quarter" idx="11"/>
          </p:nvPr>
        </p:nvSpPr>
        <p:spPr/>
        <p:txBody>
          <a:bodyPr/>
          <a:lstStyle/>
          <a:p>
            <a:endParaRPr lang="en-US">
              <a:solidFill>
                <a:prstClr val="white">
                  <a:tint val="95000"/>
                </a:prstClr>
              </a:solidFill>
            </a:endParaRPr>
          </a:p>
        </p:txBody>
      </p:sp>
      <p:sp>
        <p:nvSpPr>
          <p:cNvPr id="7" name="Slide Number Placeholder 6"/>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D0E58-412E-4A94-8D2C-CBE83C891067}" type="datetimeFigureOut">
              <a:rPr lang="en-US" smtClean="0"/>
              <a:t>3/20/2010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solidFill>
                <a:prstClr val="black">
                  <a:shade val="50000"/>
                </a:prstClr>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11"/>
          </p:nvPr>
        </p:nvSpPr>
        <p:spPr>
          <a:xfrm>
            <a:off x="2640597" y="6377459"/>
            <a:ext cx="3836404" cy="365125"/>
          </a:xfrm>
        </p:spPr>
        <p:txBody>
          <a:bodyPr/>
          <a:lstStyle/>
          <a:p>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CD0E58-412E-4A94-8D2C-CBE83C891067}" type="datetimeFigureOut">
              <a:rPr lang="en-US" smtClean="0"/>
              <a:t>3/20/2010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CD0E58-412E-4A94-8D2C-CBE83C891067}" type="datetimeFigureOut">
              <a:rPr lang="en-US" smtClean="0"/>
              <a:t>3/20/2010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CD0E58-412E-4A94-8D2C-CBE83C891067}" type="datetimeFigureOut">
              <a:rPr lang="en-US" smtClean="0"/>
              <a:t>3/20/2010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CD0E58-412E-4A94-8D2C-CBE83C891067}" type="datetimeFigureOut">
              <a:rPr lang="en-US" smtClean="0"/>
              <a:t>3/20/2010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D0E58-412E-4A94-8D2C-CBE83C891067}" type="datetimeFigureOut">
              <a:rPr lang="en-US" smtClean="0"/>
              <a:t>3/20/2010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D0E58-412E-4A94-8D2C-CBE83C891067}" type="datetimeFigureOut">
              <a:rPr lang="en-US" smtClean="0"/>
              <a:t>3/20/2010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D0E58-412E-4A94-8D2C-CBE83C891067}" type="datetimeFigureOut">
              <a:rPr lang="en-US" smtClean="0"/>
              <a:t>3/20/2010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38A75-AC47-4942-886E-697F45EEA03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CD0E58-412E-4A94-8D2C-CBE83C891067}" type="datetimeFigureOut">
              <a:rPr lang="en-US" smtClean="0"/>
              <a:t>3/20/2010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38A75-AC47-4942-886E-697F45EEA03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40BF23-ADC4-477D-9A99-3F08EBA7DA8C}" type="datetimeFigureOut">
              <a:rPr lang="en-US" smtClean="0">
                <a:solidFill>
                  <a:prstClr val="white">
                    <a:tint val="95000"/>
                  </a:prstClr>
                </a:solidFill>
              </a:rPr>
              <a:pPr/>
              <a:t>3/20/2010</a:t>
            </a:fld>
            <a:endParaRPr lang="en-US">
              <a:solidFill>
                <a:prstClr val="white">
                  <a:tint val="95000"/>
                </a:prstClr>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solidFill>
                <a:prstClr val="white">
                  <a:tint val="95000"/>
                </a:prstClr>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5121987-62A0-4328-836C-48128870F2D3}" type="slidenum">
              <a:rPr lang="en-US" smtClean="0">
                <a:solidFill>
                  <a:prstClr val="white">
                    <a:tint val="95000"/>
                  </a:prstClr>
                </a:solidFill>
              </a:rPr>
              <a:pPr/>
              <a:t>‹#›</a:t>
            </a:fld>
            <a:endParaRPr lang="en-US">
              <a:solidFill>
                <a:prstClr val="white">
                  <a:tint val="9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Red and white blood cells in an arteriole.jpg"/>
          <p:cNvPicPr>
            <a:picLocks noChangeAspect="1"/>
          </p:cNvPicPr>
          <p:nvPr/>
        </p:nvPicPr>
        <p:blipFill>
          <a:blip r:embed="rId2" cstate="print"/>
          <a:stretch>
            <a:fillRect/>
          </a:stretch>
        </p:blipFill>
        <p:spPr>
          <a:xfrm>
            <a:off x="0" y="0"/>
            <a:ext cx="9144000" cy="6858000"/>
          </a:xfrm>
          <a:prstGeom prst="rect">
            <a:avLst/>
          </a:prstGeom>
        </p:spPr>
      </p:pic>
      <p:sp>
        <p:nvSpPr>
          <p:cNvPr id="3" name="TextBox 2"/>
          <p:cNvSpPr txBox="1"/>
          <p:nvPr/>
        </p:nvSpPr>
        <p:spPr>
          <a:xfrm>
            <a:off x="1828800" y="762000"/>
            <a:ext cx="5638800" cy="2308324"/>
          </a:xfrm>
          <a:prstGeom prst="rect">
            <a:avLst/>
          </a:prstGeom>
          <a:noFill/>
        </p:spPr>
        <p:txBody>
          <a:bodyPr wrap="square" rtlCol="0">
            <a:spAutoFit/>
          </a:bodyPr>
          <a:lstStyle/>
          <a:p>
            <a:pPr lvl="0"/>
            <a:r>
              <a:rPr lang="en-US" sz="5400" dirty="0" smtClean="0">
                <a:solidFill>
                  <a:prstClr val="white"/>
                </a:solidFill>
                <a:effectLst>
                  <a:outerShdw blurRad="38100" dist="38100" dir="2700000" algn="tl">
                    <a:srgbClr val="000000">
                      <a:alpha val="43137"/>
                    </a:srgbClr>
                  </a:outerShdw>
                </a:effectLst>
                <a:latin typeface="Andalus" pitchFamily="2" charset="-78"/>
                <a:cs typeface="Andalus" pitchFamily="2" charset="-78"/>
              </a:rPr>
              <a:t>Leukocytes</a:t>
            </a:r>
          </a:p>
          <a:p>
            <a:pPr lvl="0" algn="ctr"/>
            <a:r>
              <a:rPr lang="en-US" sz="3200" dirty="0" smtClean="0">
                <a:solidFill>
                  <a:prstClr val="white"/>
                </a:solidFill>
                <a:effectLst>
                  <a:outerShdw blurRad="38100" dist="38100" dir="2700000" algn="tl">
                    <a:srgbClr val="000000">
                      <a:alpha val="43137"/>
                    </a:srgbClr>
                  </a:outerShdw>
                </a:effectLst>
                <a:latin typeface="Andalus" pitchFamily="2" charset="-78"/>
                <a:cs typeface="Andalus" pitchFamily="2" charset="-78"/>
              </a:rPr>
              <a:t>Manual WBC Counting</a:t>
            </a:r>
            <a:endParaRPr lang="en-US" sz="3200" dirty="0" smtClean="0">
              <a:solidFill>
                <a:prstClr val="white"/>
              </a:solidFill>
              <a:effectLst>
                <a:outerShdw blurRad="38100" dist="38100" dir="2700000" algn="tl">
                  <a:srgbClr val="000000">
                    <a:alpha val="43137"/>
                  </a:srgbClr>
                </a:outerShdw>
              </a:effectLst>
              <a:latin typeface="Andalus" pitchFamily="2" charset="-78"/>
              <a:cs typeface="Andalus" pitchFamily="2" charset="-78"/>
            </a:endParaRPr>
          </a:p>
          <a:p>
            <a:pPr lvl="0"/>
            <a:r>
              <a:rPr lang="en-US" dirty="0" smtClean="0">
                <a:solidFill>
                  <a:prstClr val="white"/>
                </a:solidFill>
                <a:effectLst>
                  <a:outerShdw blurRad="38100" dist="38100" dir="2700000" algn="tl">
                    <a:srgbClr val="000000">
                      <a:alpha val="43137"/>
                    </a:srgbClr>
                  </a:outerShdw>
                </a:effectLst>
                <a:latin typeface="Calibri"/>
              </a:rPr>
              <a:t>Clinical Pathology</a:t>
            </a:r>
          </a:p>
          <a:p>
            <a:pPr lvl="0"/>
            <a:r>
              <a:rPr lang="en-US" dirty="0" smtClean="0">
                <a:solidFill>
                  <a:prstClr val="white"/>
                </a:solidFill>
                <a:effectLst>
                  <a:outerShdw blurRad="38100" dist="38100" dir="2700000" algn="tl">
                    <a:srgbClr val="000000">
                      <a:alpha val="43137"/>
                    </a:srgbClr>
                  </a:outerShdw>
                </a:effectLst>
                <a:latin typeface="Calibri"/>
              </a:rPr>
              <a:t>VTHT 2323 </a:t>
            </a:r>
          </a:p>
          <a:p>
            <a:pPr lvl="0"/>
            <a:r>
              <a:rPr lang="en-US" dirty="0" smtClean="0">
                <a:solidFill>
                  <a:prstClr val="white"/>
                </a:solidFill>
                <a:effectLst>
                  <a:outerShdw blurRad="38100" dist="38100" dir="2700000" algn="tl">
                    <a:srgbClr val="000000">
                      <a:alpha val="43137"/>
                    </a:srgbClr>
                  </a:outerShdw>
                </a:effectLst>
                <a:latin typeface="Calibri"/>
              </a:rPr>
              <a:t>Lori </a:t>
            </a:r>
            <a:r>
              <a:rPr lang="en-US" dirty="0" err="1" smtClean="0">
                <a:solidFill>
                  <a:prstClr val="white"/>
                </a:solidFill>
                <a:effectLst>
                  <a:outerShdw blurRad="38100" dist="38100" dir="2700000" algn="tl">
                    <a:srgbClr val="000000">
                      <a:alpha val="43137"/>
                    </a:srgbClr>
                  </a:outerShdw>
                </a:effectLst>
                <a:latin typeface="Calibri"/>
              </a:rPr>
              <a:t>VanValkenburg</a:t>
            </a:r>
            <a:r>
              <a:rPr lang="en-US" dirty="0" smtClean="0">
                <a:solidFill>
                  <a:prstClr val="white"/>
                </a:solidFill>
                <a:effectLst>
                  <a:outerShdw blurRad="38100" dist="38100" dir="2700000" algn="tl">
                    <a:srgbClr val="000000">
                      <a:alpha val="43137"/>
                    </a:srgbClr>
                  </a:outerShdw>
                </a:effectLst>
                <a:latin typeface="Calibri"/>
              </a:rPr>
              <a:t>, RVT</a:t>
            </a:r>
            <a:endParaRPr lang="en-US" dirty="0">
              <a:solidFill>
                <a:prstClr val="white"/>
              </a:solidFill>
              <a:effectLst>
                <a:outerShdw blurRad="38100" dist="38100" dir="2700000" algn="tl">
                  <a:srgbClr val="000000">
                    <a:alpha val="43137"/>
                  </a:srgbClr>
                </a:outerShdw>
              </a:effectLst>
              <a:latin typeface="Calibri"/>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Charging the </a:t>
            </a:r>
            <a:r>
              <a:rPr lang="en-US" dirty="0" err="1" smtClean="0"/>
              <a:t>Hemocytometer</a:t>
            </a:r>
            <a:endParaRPr lang="en-US" dirty="0"/>
          </a:p>
        </p:txBody>
      </p:sp>
      <p:sp>
        <p:nvSpPr>
          <p:cNvPr id="3" name="Content Placeholder 2"/>
          <p:cNvSpPr>
            <a:spLocks noGrp="1"/>
          </p:cNvSpPr>
          <p:nvPr>
            <p:ph idx="1"/>
          </p:nvPr>
        </p:nvSpPr>
        <p:spPr>
          <a:xfrm>
            <a:off x="457200" y="1775191"/>
            <a:ext cx="4572000" cy="4625609"/>
          </a:xfrm>
        </p:spPr>
        <p:txBody>
          <a:bodyPr>
            <a:normAutofit fontScale="85000" lnSpcReduction="20000"/>
          </a:bodyPr>
          <a:lstStyle/>
          <a:p>
            <a:pPr marL="633222" indent="-514350">
              <a:buClr>
                <a:schemeClr val="bg1"/>
              </a:buClr>
              <a:buFont typeface="+mj-lt"/>
              <a:buAutoNum type="arabicPeriod" startAt="15"/>
            </a:pPr>
            <a:r>
              <a:rPr lang="en-US" dirty="0" smtClean="0">
                <a:solidFill>
                  <a:schemeClr val="bg1"/>
                </a:solidFill>
              </a:rPr>
              <a:t>Allow </a:t>
            </a:r>
            <a:r>
              <a:rPr lang="en-US" b="1" dirty="0" smtClean="0">
                <a:solidFill>
                  <a:schemeClr val="bg1"/>
                </a:solidFill>
              </a:rPr>
              <a:t>3 minutes </a:t>
            </a:r>
            <a:r>
              <a:rPr lang="en-US" dirty="0" smtClean="0">
                <a:solidFill>
                  <a:schemeClr val="bg1"/>
                </a:solidFill>
              </a:rPr>
              <a:t>for cells to settle. If fluid flows into the grooves (moats) at the edges of the chamber or if air bubbles are seen in the field, the chamber is flooded and, </a:t>
            </a:r>
            <a:r>
              <a:rPr lang="en-US" u="sng" dirty="0" smtClean="0">
                <a:solidFill>
                  <a:schemeClr val="bg1"/>
                </a:solidFill>
              </a:rPr>
              <a:t>yes, must be cleaned with distilled water, dried with lens tissue, and reloaded</a:t>
            </a:r>
            <a:r>
              <a:rPr lang="en-US" dirty="0" smtClean="0">
                <a:solidFill>
                  <a:schemeClr val="bg1"/>
                </a:solidFill>
              </a:rPr>
              <a:t>. If the chamber is </a:t>
            </a:r>
            <a:r>
              <a:rPr lang="en-US" dirty="0" err="1" smtClean="0">
                <a:solidFill>
                  <a:schemeClr val="bg1"/>
                </a:solidFill>
              </a:rPr>
              <a:t>underloaded</a:t>
            </a:r>
            <a:r>
              <a:rPr lang="en-US" dirty="0" smtClean="0">
                <a:solidFill>
                  <a:schemeClr val="bg1"/>
                </a:solidFill>
              </a:rPr>
              <a:t>, carefully add additional fluid until properly loaded.</a:t>
            </a:r>
            <a:endParaRPr lang="en-US" dirty="0">
              <a:solidFill>
                <a:schemeClr val="bg1"/>
              </a:solidFill>
            </a:endParaRPr>
          </a:p>
        </p:txBody>
      </p:sp>
      <p:pic>
        <p:nvPicPr>
          <p:cNvPr id="49154" name="Picture 2" descr="http://www.tpub.com/corpsman/14295_files/image464.jpg"/>
          <p:cNvPicPr>
            <a:picLocks noChangeAspect="1" noChangeArrowheads="1"/>
          </p:cNvPicPr>
          <p:nvPr/>
        </p:nvPicPr>
        <p:blipFill>
          <a:blip r:embed="rId2" cstate="print"/>
          <a:srcRect/>
          <a:stretch>
            <a:fillRect/>
          </a:stretch>
        </p:blipFill>
        <p:spPr bwMode="auto">
          <a:xfrm>
            <a:off x="5410200" y="2057400"/>
            <a:ext cx="3114675" cy="37814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Locating the Grid</a:t>
            </a:r>
            <a:endParaRPr lang="en-US" dirty="0"/>
          </a:p>
        </p:txBody>
      </p:sp>
      <p:sp>
        <p:nvSpPr>
          <p:cNvPr id="3" name="Content Placeholder 2"/>
          <p:cNvSpPr>
            <a:spLocks noGrp="1"/>
          </p:cNvSpPr>
          <p:nvPr>
            <p:ph idx="1"/>
          </p:nvPr>
        </p:nvSpPr>
        <p:spPr>
          <a:xfrm>
            <a:off x="457200" y="1775191"/>
            <a:ext cx="8229600" cy="5082809"/>
          </a:xfrm>
        </p:spPr>
        <p:txBody>
          <a:bodyPr>
            <a:normAutofit fontScale="92500" lnSpcReduction="20000"/>
          </a:bodyPr>
          <a:lstStyle/>
          <a:p>
            <a:pPr marL="633222" indent="-514350">
              <a:buClr>
                <a:schemeClr val="bg1"/>
              </a:buClr>
              <a:buFont typeface="+mj-lt"/>
              <a:buAutoNum type="arabicPeriod" startAt="16"/>
            </a:pPr>
            <a:r>
              <a:rPr lang="en-US" u="sng" dirty="0" smtClean="0">
                <a:solidFill>
                  <a:schemeClr val="bg1"/>
                </a:solidFill>
              </a:rPr>
              <a:t>Carefully</a:t>
            </a:r>
            <a:r>
              <a:rPr lang="en-US" dirty="0" smtClean="0">
                <a:solidFill>
                  <a:schemeClr val="bg1"/>
                </a:solidFill>
              </a:rPr>
              <a:t> place the loaded </a:t>
            </a:r>
            <a:r>
              <a:rPr lang="en-US" dirty="0" err="1" smtClean="0">
                <a:solidFill>
                  <a:schemeClr val="bg1"/>
                </a:solidFill>
              </a:rPr>
              <a:t>hemocytometer</a:t>
            </a:r>
            <a:r>
              <a:rPr lang="en-US" dirty="0" smtClean="0">
                <a:solidFill>
                  <a:schemeClr val="bg1"/>
                </a:solidFill>
              </a:rPr>
              <a:t> onto a moistened paper towel (to keep it from drying out) and wait an additional 5-10 minutes for cells to settle completely.</a:t>
            </a:r>
          </a:p>
          <a:p>
            <a:pPr marL="633222" indent="-514350">
              <a:buClr>
                <a:schemeClr val="bg1"/>
              </a:buClr>
              <a:buFont typeface="+mj-lt"/>
              <a:buAutoNum type="arabicPeriod" startAt="16"/>
            </a:pPr>
            <a:endParaRPr lang="en-US" sz="900" dirty="0" smtClean="0">
              <a:solidFill>
                <a:schemeClr val="bg1"/>
              </a:solidFill>
            </a:endParaRPr>
          </a:p>
          <a:p>
            <a:pPr marL="633222" indent="-514350">
              <a:buClr>
                <a:schemeClr val="bg1"/>
              </a:buClr>
              <a:buFont typeface="+mj-lt"/>
              <a:buAutoNum type="arabicPeriod" startAt="16"/>
            </a:pPr>
            <a:r>
              <a:rPr lang="en-US" dirty="0" smtClean="0">
                <a:solidFill>
                  <a:schemeClr val="bg1"/>
                </a:solidFill>
              </a:rPr>
              <a:t>Place the </a:t>
            </a:r>
            <a:r>
              <a:rPr lang="en-US" dirty="0" err="1" smtClean="0">
                <a:solidFill>
                  <a:schemeClr val="bg1"/>
                </a:solidFill>
              </a:rPr>
              <a:t>hemocytometer</a:t>
            </a:r>
            <a:r>
              <a:rPr lang="en-US" dirty="0" smtClean="0">
                <a:solidFill>
                  <a:schemeClr val="bg1"/>
                </a:solidFill>
              </a:rPr>
              <a:t> on the microscope. Use the low-power lens to locate the five small fields (1, 2, 3, 4, and 5 in diagram on next slide) in the large center square bounded by the double or triple lines. </a:t>
            </a:r>
          </a:p>
          <a:p>
            <a:pPr marL="633222" indent="-514350">
              <a:buClr>
                <a:schemeClr val="bg1"/>
              </a:buClr>
              <a:buNone/>
            </a:pPr>
            <a:r>
              <a:rPr lang="en-US" dirty="0" smtClean="0">
                <a:solidFill>
                  <a:schemeClr val="bg1"/>
                </a:solidFill>
              </a:rPr>
              <a:t>	This is called the </a:t>
            </a:r>
            <a:r>
              <a:rPr lang="en-US" b="1" dirty="0" smtClean="0">
                <a:solidFill>
                  <a:schemeClr val="bg1"/>
                </a:solidFill>
              </a:rPr>
              <a:t>“</a:t>
            </a:r>
            <a:r>
              <a:rPr lang="en-US" b="1" u="sng" dirty="0" smtClean="0">
                <a:solidFill>
                  <a:schemeClr val="bg1"/>
                </a:solidFill>
              </a:rPr>
              <a:t>super square</a:t>
            </a:r>
            <a:r>
              <a:rPr lang="en-US" b="1" dirty="0" smtClean="0">
                <a:solidFill>
                  <a:schemeClr val="bg1"/>
                </a:solidFill>
              </a:rPr>
              <a:t>” (it is divided into 400 tiny squares)</a:t>
            </a:r>
          </a:p>
          <a:p>
            <a:pPr marL="633222" indent="-514350">
              <a:buClr>
                <a:schemeClr val="bg1"/>
              </a:buClr>
              <a:buNone/>
            </a:pPr>
            <a:r>
              <a:rPr lang="en-US" b="1" dirty="0" smtClean="0">
                <a:solidFill>
                  <a:schemeClr val="bg1"/>
                </a:solidFill>
              </a:rPr>
              <a:t>	</a:t>
            </a:r>
            <a:r>
              <a:rPr lang="en-US" dirty="0" smtClean="0"/>
              <a:t>These smaller squares form the grid where RBCs are typically counted.</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2400" y="0"/>
            <a:ext cx="8229600" cy="1349375"/>
          </a:xfrm>
        </p:spPr>
        <p:txBody>
          <a:bodyPr>
            <a:normAutofit/>
          </a:bodyPr>
          <a:lstStyle/>
          <a:p>
            <a:pPr marL="633222" indent="-514350">
              <a:buClr>
                <a:schemeClr val="bg1"/>
              </a:buClr>
              <a:buFont typeface="+mj-lt"/>
              <a:buAutoNum type="arabicPeriod" startAt="18"/>
            </a:pPr>
            <a:r>
              <a:rPr lang="en-US" sz="2000" dirty="0" smtClean="0">
                <a:solidFill>
                  <a:schemeClr val="bg1"/>
                </a:solidFill>
              </a:rPr>
              <a:t>Using the high-power objective (and low light), locate fields A, B, C, and D.  Count the WBCs in each of these four corner fields of the </a:t>
            </a:r>
            <a:r>
              <a:rPr lang="en-US" sz="2000" dirty="0" err="1" smtClean="0">
                <a:solidFill>
                  <a:schemeClr val="bg1"/>
                </a:solidFill>
              </a:rPr>
              <a:t>hemocytometer</a:t>
            </a:r>
            <a:r>
              <a:rPr lang="en-US" sz="2000" dirty="0" smtClean="0">
                <a:solidFill>
                  <a:schemeClr val="bg1"/>
                </a:solidFill>
              </a:rPr>
              <a:t> chamber. </a:t>
            </a:r>
          </a:p>
        </p:txBody>
      </p:sp>
      <p:sp>
        <p:nvSpPr>
          <p:cNvPr id="4" name="Rectangle 3"/>
          <p:cNvSpPr/>
          <p:nvPr/>
        </p:nvSpPr>
        <p:spPr>
          <a:xfrm>
            <a:off x="0" y="1447800"/>
            <a:ext cx="3429000" cy="4524315"/>
          </a:xfrm>
          <a:prstGeom prst="rect">
            <a:avLst/>
          </a:prstGeom>
        </p:spPr>
        <p:txBody>
          <a:bodyPr wrap="square">
            <a:spAutoFit/>
          </a:bodyPr>
          <a:lstStyle/>
          <a:p>
            <a:pPr marL="925830" lvl="1" indent="-514350">
              <a:buClr>
                <a:prstClr val="black"/>
              </a:buClr>
            </a:pPr>
            <a:r>
              <a:rPr lang="en-US" dirty="0">
                <a:solidFill>
                  <a:prstClr val="white"/>
                </a:solidFill>
              </a:rPr>
              <a:t>	</a:t>
            </a:r>
            <a:r>
              <a:rPr lang="en-US" dirty="0">
                <a:solidFill>
                  <a:srgbClr val="FFC000"/>
                </a:solidFill>
              </a:rPr>
              <a:t>Each field is composed of 16 small squares. To count the cells in each field, start in the upper left small square and follow the pattern indicated by the arrow in field B. Count all of the cells within each square, including cells touching the lines at the top and on the left.</a:t>
            </a:r>
            <a:r>
              <a:rPr lang="en-US" b="1" dirty="0">
                <a:solidFill>
                  <a:srgbClr val="FFC000"/>
                </a:solidFill>
              </a:rPr>
              <a:t> </a:t>
            </a:r>
          </a:p>
          <a:p>
            <a:pPr marL="925830" lvl="1" indent="-514350">
              <a:buClr>
                <a:prstClr val="black"/>
              </a:buClr>
            </a:pPr>
            <a:r>
              <a:rPr lang="en-US" b="1" dirty="0">
                <a:solidFill>
                  <a:srgbClr val="FF0000"/>
                </a:solidFill>
              </a:rPr>
              <a:t>	Do not count any cells that touch the lines on the </a:t>
            </a:r>
            <a:r>
              <a:rPr lang="en-US" b="1" u="sng" dirty="0">
                <a:solidFill>
                  <a:srgbClr val="FF0000"/>
                </a:solidFill>
              </a:rPr>
              <a:t>right</a:t>
            </a:r>
            <a:r>
              <a:rPr lang="en-US" b="1" dirty="0">
                <a:solidFill>
                  <a:srgbClr val="FF0000"/>
                </a:solidFill>
              </a:rPr>
              <a:t> or at the </a:t>
            </a:r>
            <a:r>
              <a:rPr lang="en-US" b="1" u="sng" dirty="0">
                <a:solidFill>
                  <a:srgbClr val="FF0000"/>
                </a:solidFill>
              </a:rPr>
              <a:t>bottom</a:t>
            </a:r>
            <a:r>
              <a:rPr lang="en-US" b="1" dirty="0">
                <a:solidFill>
                  <a:srgbClr val="FF0000"/>
                </a:solidFill>
              </a:rPr>
              <a:t>.</a:t>
            </a:r>
            <a:endParaRPr lang="en-US" dirty="0">
              <a:solidFill>
                <a:prstClr val="white"/>
              </a:solidFill>
            </a:endParaRPr>
          </a:p>
        </p:txBody>
      </p:sp>
      <p:pic>
        <p:nvPicPr>
          <p:cNvPr id="50178" name="Picture 2" descr="http://www.tpub.com/corpsman/14295_files/image468.jpg"/>
          <p:cNvPicPr>
            <a:picLocks noChangeAspect="1" noChangeArrowheads="1"/>
          </p:cNvPicPr>
          <p:nvPr/>
        </p:nvPicPr>
        <p:blipFill>
          <a:blip r:embed="rId2" cstate="print"/>
          <a:srcRect/>
          <a:stretch>
            <a:fillRect/>
          </a:stretch>
        </p:blipFill>
        <p:spPr bwMode="auto">
          <a:xfrm>
            <a:off x="4191000" y="805656"/>
            <a:ext cx="4724400" cy="5733257"/>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Neubauer</a:t>
            </a:r>
            <a:r>
              <a:rPr lang="en-US" dirty="0" smtClean="0"/>
              <a:t> </a:t>
            </a:r>
            <a:r>
              <a:rPr lang="en-US" dirty="0" err="1" smtClean="0"/>
              <a:t>Hemocytometer</a:t>
            </a:r>
            <a:endParaRPr lang="en-US" dirty="0"/>
          </a:p>
        </p:txBody>
      </p:sp>
      <p:sp>
        <p:nvSpPr>
          <p:cNvPr id="3" name="Content Placeholder 2"/>
          <p:cNvSpPr>
            <a:spLocks noGrp="1"/>
          </p:cNvSpPr>
          <p:nvPr>
            <p:ph idx="1"/>
          </p:nvPr>
        </p:nvSpPr>
        <p:spPr>
          <a:xfrm>
            <a:off x="457200" y="1775191"/>
            <a:ext cx="8458200" cy="4625609"/>
          </a:xfrm>
        </p:spPr>
        <p:txBody>
          <a:bodyPr>
            <a:normAutofit fontScale="85000" lnSpcReduction="10000"/>
          </a:bodyPr>
          <a:lstStyle/>
          <a:p>
            <a:r>
              <a:rPr lang="en-US" dirty="0" err="1" smtClean="0"/>
              <a:t>Hemocytometers</a:t>
            </a:r>
            <a:r>
              <a:rPr lang="en-US" dirty="0" smtClean="0"/>
              <a:t> are counting chambers used to determine the number of </a:t>
            </a:r>
            <a:r>
              <a:rPr lang="en-US" b="1" dirty="0" smtClean="0"/>
              <a:t>cells per </a:t>
            </a:r>
            <a:r>
              <a:rPr lang="en-US" b="1" dirty="0" err="1" smtClean="0"/>
              <a:t>microliter</a:t>
            </a:r>
            <a:r>
              <a:rPr lang="en-US" b="1" dirty="0" smtClean="0"/>
              <a:t> of blood</a:t>
            </a:r>
            <a:r>
              <a:rPr lang="en-US" dirty="0" smtClean="0"/>
              <a:t>.</a:t>
            </a:r>
          </a:p>
          <a:p>
            <a:r>
              <a:rPr lang="en-US" dirty="0" smtClean="0"/>
              <a:t>The parallel and perpendicular lines that are etched into the two identical sets of fine grids are called </a:t>
            </a:r>
            <a:r>
              <a:rPr lang="en-US" i="1" dirty="0" smtClean="0">
                <a:solidFill>
                  <a:srgbClr val="FFC000"/>
                </a:solidFill>
              </a:rPr>
              <a:t>“</a:t>
            </a:r>
            <a:r>
              <a:rPr lang="en-US" i="1" dirty="0" err="1" smtClean="0">
                <a:solidFill>
                  <a:srgbClr val="FFC000"/>
                </a:solidFill>
              </a:rPr>
              <a:t>Neubauer</a:t>
            </a:r>
            <a:r>
              <a:rPr lang="en-US" i="1" dirty="0" smtClean="0">
                <a:solidFill>
                  <a:srgbClr val="FFC000"/>
                </a:solidFill>
              </a:rPr>
              <a:t> rulings”</a:t>
            </a:r>
            <a:r>
              <a:rPr lang="en-US" dirty="0" smtClean="0"/>
              <a:t>.</a:t>
            </a:r>
          </a:p>
          <a:p>
            <a:r>
              <a:rPr lang="en-US" dirty="0" smtClean="0"/>
              <a:t>The area of each grid is designed to hold a precise amount of sample </a:t>
            </a:r>
            <a:r>
              <a:rPr lang="en-US" dirty="0" smtClean="0">
                <a:solidFill>
                  <a:srgbClr val="FF0000"/>
                </a:solidFill>
              </a:rPr>
              <a:t>(0.9 µL)</a:t>
            </a:r>
          </a:p>
          <a:p>
            <a:r>
              <a:rPr lang="en-US" dirty="0" smtClean="0"/>
              <a:t>Each of the 9 squares on the </a:t>
            </a:r>
            <a:r>
              <a:rPr lang="en-US" dirty="0" err="1" smtClean="0"/>
              <a:t>Neubauer</a:t>
            </a:r>
            <a:r>
              <a:rPr lang="en-US" dirty="0" smtClean="0"/>
              <a:t> grid holds </a:t>
            </a:r>
            <a:r>
              <a:rPr lang="en-US" dirty="0" smtClean="0">
                <a:solidFill>
                  <a:srgbClr val="FF0000"/>
                </a:solidFill>
              </a:rPr>
              <a:t>0.1 µL </a:t>
            </a:r>
            <a:r>
              <a:rPr lang="en-US" dirty="0" smtClean="0"/>
              <a:t>of sample.</a:t>
            </a:r>
          </a:p>
          <a:p>
            <a:r>
              <a:rPr lang="en-US" dirty="0" smtClean="0"/>
              <a:t>Knowing the number of cells in set parts of the grid and the amount of sample in that area is the basis for calculating the number of </a:t>
            </a:r>
            <a:r>
              <a:rPr lang="en-US" u="sng" dirty="0" smtClean="0"/>
              <a:t>WBCs per </a:t>
            </a:r>
            <a:r>
              <a:rPr lang="en-US" u="sng" dirty="0" err="1" smtClean="0"/>
              <a:t>microliter</a:t>
            </a:r>
            <a:r>
              <a:rPr lang="en-US" u="sng" dirty="0" smtClean="0"/>
              <a:t> of blood</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Total WBC Equation</a:t>
            </a:r>
            <a:endParaRPr lang="en-US" dirty="0"/>
          </a:p>
        </p:txBody>
      </p:sp>
      <p:sp>
        <p:nvSpPr>
          <p:cNvPr id="3" name="Content Placeholder 2"/>
          <p:cNvSpPr>
            <a:spLocks noGrp="1"/>
          </p:cNvSpPr>
          <p:nvPr>
            <p:ph idx="1"/>
          </p:nvPr>
        </p:nvSpPr>
        <p:spPr/>
        <p:txBody>
          <a:bodyPr>
            <a:normAutofit lnSpcReduction="10000"/>
          </a:bodyPr>
          <a:lstStyle/>
          <a:p>
            <a:pPr marL="633222" indent="-514350">
              <a:buClr>
                <a:schemeClr val="bg1"/>
              </a:buClr>
              <a:buNone/>
            </a:pPr>
            <a:r>
              <a:rPr lang="en-US" dirty="0" smtClean="0">
                <a:solidFill>
                  <a:srgbClr val="FFC000"/>
                </a:solidFill>
              </a:rPr>
              <a:t>The number of cells counted is multiplied by dilution and volume factors to determine total WBC count (in µL)</a:t>
            </a:r>
          </a:p>
          <a:p>
            <a:pPr marL="633222" indent="-514350">
              <a:buClr>
                <a:schemeClr val="bg1"/>
              </a:buClr>
              <a:buFont typeface="+mj-lt"/>
              <a:buAutoNum type="arabicPeriod" startAt="19"/>
            </a:pPr>
            <a:r>
              <a:rPr lang="en-US" dirty="0" smtClean="0">
                <a:solidFill>
                  <a:schemeClr val="bg1"/>
                </a:solidFill>
              </a:rPr>
              <a:t>Add together the number of WBCs observed in each of the 4 large squares then add 9% (to account for 0.9 µL volume of chamber) .  Multiply total by 100 (dilution factor) to get total WBC count.</a:t>
            </a:r>
          </a:p>
          <a:p>
            <a:pPr marL="633222" indent="-514350" algn="ctr">
              <a:buClr>
                <a:schemeClr val="bg1"/>
              </a:buClr>
              <a:buNone/>
            </a:pPr>
            <a:r>
              <a:rPr lang="en-US" dirty="0" smtClean="0">
                <a:solidFill>
                  <a:srgbClr val="FF0000"/>
                </a:solidFill>
              </a:rPr>
              <a:t>Example: Observed </a:t>
            </a:r>
            <a:r>
              <a:rPr lang="en-US" u="sng" dirty="0" smtClean="0">
                <a:solidFill>
                  <a:srgbClr val="FF0000"/>
                </a:solidFill>
              </a:rPr>
              <a:t>80 WBCs</a:t>
            </a:r>
          </a:p>
          <a:p>
            <a:pPr marL="633222" indent="-514350" algn="ctr">
              <a:buClr>
                <a:schemeClr val="bg1"/>
              </a:buClr>
              <a:buNone/>
            </a:pPr>
            <a:r>
              <a:rPr lang="en-US" dirty="0" smtClean="0">
                <a:solidFill>
                  <a:srgbClr val="FF0000"/>
                </a:solidFill>
              </a:rPr>
              <a:t>80 + 7.2 = 87.2 x 100 = </a:t>
            </a:r>
            <a:r>
              <a:rPr lang="en-US" b="1" dirty="0" smtClean="0">
                <a:solidFill>
                  <a:srgbClr val="FF0000"/>
                </a:solidFill>
              </a:rPr>
              <a:t>8720/ µL </a:t>
            </a:r>
            <a:endParaRPr lang="en-US" b="1"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Accuracy</a:t>
            </a:r>
            <a:endParaRPr lang="en-US" dirty="0"/>
          </a:p>
        </p:txBody>
      </p:sp>
      <p:sp>
        <p:nvSpPr>
          <p:cNvPr id="3" name="Content Placeholder 2"/>
          <p:cNvSpPr>
            <a:spLocks noGrp="1"/>
          </p:cNvSpPr>
          <p:nvPr>
            <p:ph idx="1"/>
          </p:nvPr>
        </p:nvSpPr>
        <p:spPr/>
        <p:txBody>
          <a:bodyPr>
            <a:normAutofit fontScale="92500" lnSpcReduction="10000"/>
          </a:bodyPr>
          <a:lstStyle/>
          <a:p>
            <a:r>
              <a:rPr lang="en-US" b="1" u="sng" dirty="0" smtClean="0"/>
              <a:t>Both</a:t>
            </a:r>
            <a:r>
              <a:rPr lang="en-US" dirty="0" smtClean="0"/>
              <a:t> chambers of </a:t>
            </a:r>
            <a:r>
              <a:rPr lang="en-US" dirty="0" err="1" smtClean="0"/>
              <a:t>hemocytometer</a:t>
            </a:r>
            <a:r>
              <a:rPr lang="en-US" dirty="0" smtClean="0"/>
              <a:t> must be loaded for accurate results.</a:t>
            </a:r>
          </a:p>
          <a:p>
            <a:pPr>
              <a:buNone/>
            </a:pPr>
            <a:endParaRPr lang="en-US" sz="900" dirty="0" smtClean="0"/>
          </a:p>
          <a:p>
            <a:r>
              <a:rPr lang="en-US" dirty="0" smtClean="0"/>
              <a:t>Counting both sides and comparing results also serve to check accuracy because the number of cells on one side should closely approximate the number of cells on the other side.</a:t>
            </a:r>
          </a:p>
          <a:p>
            <a:pPr>
              <a:buNone/>
            </a:pPr>
            <a:endParaRPr lang="en-US" sz="900" dirty="0" smtClean="0"/>
          </a:p>
          <a:p>
            <a:r>
              <a:rPr lang="en-US" dirty="0" smtClean="0"/>
              <a:t>An uneven distribution is indicated when there is a variation of more than 15 calls between any of the 4 squares counted.  In this case, the count must be discarded.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Sources of Error</a:t>
            </a:r>
            <a:endParaRPr lang="en-US" dirty="0"/>
          </a:p>
        </p:txBody>
      </p:sp>
      <p:sp>
        <p:nvSpPr>
          <p:cNvPr id="3" name="Content Placeholder 2"/>
          <p:cNvSpPr>
            <a:spLocks noGrp="1"/>
          </p:cNvSpPr>
          <p:nvPr>
            <p:ph idx="1"/>
          </p:nvPr>
        </p:nvSpPr>
        <p:spPr>
          <a:xfrm>
            <a:off x="228600" y="1524000"/>
            <a:ext cx="8763000" cy="5181600"/>
          </a:xfrm>
        </p:spPr>
        <p:txBody>
          <a:bodyPr>
            <a:noAutofit/>
          </a:bodyPr>
          <a:lstStyle/>
          <a:p>
            <a:r>
              <a:rPr lang="en-US" sz="2400" dirty="0" smtClean="0"/>
              <a:t>Not wiping off excess blood from outside of capillary tube after filling with sample</a:t>
            </a:r>
          </a:p>
          <a:p>
            <a:pPr>
              <a:buNone/>
            </a:pPr>
            <a:endParaRPr lang="en-US" sz="700" dirty="0" smtClean="0"/>
          </a:p>
          <a:p>
            <a:r>
              <a:rPr lang="en-US" sz="2400" dirty="0" smtClean="0"/>
              <a:t>“Wicking” blood from inside capillary tube when wiping off excess blood from outside of tube</a:t>
            </a:r>
          </a:p>
          <a:p>
            <a:pPr>
              <a:buNone/>
            </a:pPr>
            <a:endParaRPr lang="en-US" sz="700" dirty="0" smtClean="0"/>
          </a:p>
          <a:p>
            <a:r>
              <a:rPr lang="en-US" sz="2400" dirty="0" smtClean="0"/>
              <a:t>Blood left in capillary tube or accidentally expelled from top of pipette during mixing</a:t>
            </a:r>
          </a:p>
          <a:p>
            <a:pPr>
              <a:buNone/>
            </a:pPr>
            <a:endParaRPr lang="en-US" sz="700" dirty="0" smtClean="0"/>
          </a:p>
          <a:p>
            <a:r>
              <a:rPr lang="en-US" sz="2400" dirty="0" smtClean="0"/>
              <a:t>Overfilling or </a:t>
            </a:r>
            <a:r>
              <a:rPr lang="en-US" sz="2400" dirty="0" err="1" smtClean="0"/>
              <a:t>underfilling</a:t>
            </a:r>
            <a:r>
              <a:rPr lang="en-US" sz="2400" dirty="0" smtClean="0"/>
              <a:t> the chamber of the </a:t>
            </a:r>
            <a:r>
              <a:rPr lang="en-US" sz="2400" dirty="0" err="1" smtClean="0"/>
              <a:t>hemocytometer</a:t>
            </a:r>
            <a:endParaRPr lang="en-US" sz="2400" dirty="0" smtClean="0"/>
          </a:p>
          <a:p>
            <a:pPr lvl="1"/>
            <a:r>
              <a:rPr lang="en-US" sz="2400" b="1" dirty="0" smtClean="0">
                <a:solidFill>
                  <a:schemeClr val="bg1"/>
                </a:solidFill>
              </a:rPr>
              <a:t>Be patient.  </a:t>
            </a:r>
            <a:r>
              <a:rPr lang="en-US" sz="2400" i="1" dirty="0" smtClean="0">
                <a:solidFill>
                  <a:schemeClr val="bg1"/>
                </a:solidFill>
              </a:rPr>
              <a:t>“It will take practice and may require multiple attempts to completely and accurately fill the </a:t>
            </a:r>
            <a:r>
              <a:rPr lang="en-US" sz="2400" i="1" dirty="0" err="1" smtClean="0">
                <a:solidFill>
                  <a:schemeClr val="bg1"/>
                </a:solidFill>
              </a:rPr>
              <a:t>hemacytometer</a:t>
            </a:r>
            <a:r>
              <a:rPr lang="en-US" sz="2400" i="1" dirty="0" smtClean="0">
                <a:solidFill>
                  <a:schemeClr val="bg1"/>
                </a:solidFill>
              </a:rPr>
              <a:t> chamber” </a:t>
            </a:r>
            <a:r>
              <a:rPr lang="en-US" sz="2400" dirty="0" smtClean="0">
                <a:solidFill>
                  <a:schemeClr val="bg1"/>
                </a:solidFill>
              </a:rPr>
              <a:t>(CTVT)</a:t>
            </a:r>
            <a:endParaRPr lang="en-US" sz="2400" b="1" dirty="0" smtClean="0">
              <a:solidFill>
                <a:schemeClr val="bg1"/>
              </a:solidFill>
            </a:endParaRPr>
          </a:p>
          <a:p>
            <a:pPr>
              <a:buNone/>
            </a:pPr>
            <a:endParaRPr lang="en-US" sz="700" dirty="0" smtClean="0"/>
          </a:p>
          <a:p>
            <a:r>
              <a:rPr lang="en-US" sz="2400" dirty="0" smtClean="0"/>
              <a:t>Not allowing cells to settle completely prior to counting</a:t>
            </a:r>
          </a:p>
          <a:p>
            <a:pPr>
              <a:buNone/>
            </a:pPr>
            <a:endParaRPr lang="en-US" sz="700" dirty="0" smtClean="0"/>
          </a:p>
          <a:p>
            <a:r>
              <a:rPr lang="en-US" sz="2400" dirty="0" smtClean="0"/>
              <a:t>Not adjusting WBC count in presence of NRBCs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a:r>
              <a:rPr lang="en-US" dirty="0" smtClean="0"/>
              <a:t>Corrected WBC Count</a:t>
            </a:r>
            <a:endParaRPr lang="en-US" dirty="0"/>
          </a:p>
        </p:txBody>
      </p:sp>
      <p:sp>
        <p:nvSpPr>
          <p:cNvPr id="10" name="Subtitle 4"/>
          <p:cNvSpPr>
            <a:spLocks noGrp="1"/>
          </p:cNvSpPr>
          <p:nvPr>
            <p:ph idx="1"/>
          </p:nvPr>
        </p:nvSpPr>
        <p:spPr/>
        <p:txBody>
          <a:bodyPr>
            <a:normAutofit fontScale="62500" lnSpcReduction="20000"/>
          </a:bodyPr>
          <a:lstStyle/>
          <a:p>
            <a:r>
              <a:rPr lang="en-US" dirty="0" smtClean="0"/>
              <a:t>The WBC count, </a:t>
            </a:r>
            <a:r>
              <a:rPr lang="en-US" u="sng" dirty="0" smtClean="0"/>
              <a:t>by any method</a:t>
            </a:r>
            <a:r>
              <a:rPr lang="en-US" dirty="0" smtClean="0"/>
              <a:t>, is a count of nuclei or total nucleated cell count. If nucleated red cells are circulating in blood, they will be included whether the count is done by manual methods or by automated analyzers, falsely elevating the WBC count.</a:t>
            </a:r>
          </a:p>
          <a:p>
            <a:endParaRPr lang="en-US" dirty="0" smtClean="0"/>
          </a:p>
          <a:p>
            <a:r>
              <a:rPr lang="en-US" dirty="0" smtClean="0"/>
              <a:t>The number of NRBCs per 100 leukocytes is recorded during the differential leukocyte count. If more than 10 NRBCs are counted, then a correction must be made as follows:</a:t>
            </a:r>
          </a:p>
          <a:p>
            <a:endParaRPr lang="en-US" dirty="0" smtClean="0"/>
          </a:p>
          <a:p>
            <a:pPr algn="ctr">
              <a:buNone/>
            </a:pPr>
            <a:r>
              <a:rPr lang="en-US" b="1" dirty="0" smtClean="0">
                <a:solidFill>
                  <a:schemeClr val="bg2">
                    <a:lumMod val="60000"/>
                    <a:lumOff val="40000"/>
                  </a:schemeClr>
                </a:solidFill>
              </a:rPr>
              <a:t>100 </a:t>
            </a:r>
            <a:r>
              <a:rPr lang="en-US" b="1" dirty="0" smtClean="0">
                <a:solidFill>
                  <a:srgbClr val="FF0000"/>
                </a:solidFill>
              </a:rPr>
              <a:t>/</a:t>
            </a:r>
            <a:r>
              <a:rPr lang="en-US" b="1" dirty="0" smtClean="0">
                <a:solidFill>
                  <a:schemeClr val="bg2">
                    <a:lumMod val="60000"/>
                    <a:lumOff val="40000"/>
                  </a:schemeClr>
                </a:solidFill>
              </a:rPr>
              <a:t> 100 </a:t>
            </a:r>
            <a:r>
              <a:rPr lang="en-US" b="1" dirty="0" smtClean="0">
                <a:solidFill>
                  <a:srgbClr val="FF0000"/>
                </a:solidFill>
              </a:rPr>
              <a:t>+</a:t>
            </a:r>
            <a:r>
              <a:rPr lang="en-US" b="1" dirty="0" smtClean="0">
                <a:solidFill>
                  <a:schemeClr val="bg2">
                    <a:lumMod val="60000"/>
                    <a:lumOff val="40000"/>
                  </a:schemeClr>
                </a:solidFill>
              </a:rPr>
              <a:t> Number of NRBCs </a:t>
            </a:r>
            <a:r>
              <a:rPr lang="en-US" b="1" dirty="0" smtClean="0">
                <a:solidFill>
                  <a:srgbClr val="FF0000"/>
                </a:solidFill>
              </a:rPr>
              <a:t>x</a:t>
            </a:r>
            <a:r>
              <a:rPr lang="en-US" b="1" dirty="0" smtClean="0">
                <a:solidFill>
                  <a:schemeClr val="bg2">
                    <a:lumMod val="60000"/>
                    <a:lumOff val="40000"/>
                  </a:schemeClr>
                </a:solidFill>
              </a:rPr>
              <a:t> WBCs </a:t>
            </a:r>
            <a:r>
              <a:rPr lang="en-US" b="1" dirty="0" smtClean="0">
                <a:solidFill>
                  <a:srgbClr val="FF0000"/>
                </a:solidFill>
              </a:rPr>
              <a:t>=</a:t>
            </a:r>
            <a:r>
              <a:rPr lang="en-US" b="1" dirty="0" smtClean="0">
                <a:solidFill>
                  <a:schemeClr val="bg2">
                    <a:lumMod val="60000"/>
                    <a:lumOff val="40000"/>
                  </a:schemeClr>
                </a:solidFill>
              </a:rPr>
              <a:t> Corrected WBC count</a:t>
            </a:r>
          </a:p>
          <a:p>
            <a:endParaRPr lang="en-US" b="1" dirty="0" smtClean="0">
              <a:solidFill>
                <a:schemeClr val="bg2">
                  <a:lumMod val="60000"/>
                  <a:lumOff val="40000"/>
                </a:schemeClr>
              </a:solidFill>
            </a:endParaRPr>
          </a:p>
          <a:p>
            <a:pPr>
              <a:buNone/>
            </a:pPr>
            <a:r>
              <a:rPr lang="en-US" b="1" dirty="0" smtClean="0">
                <a:solidFill>
                  <a:schemeClr val="bg2">
                    <a:lumMod val="60000"/>
                    <a:lumOff val="40000"/>
                  </a:schemeClr>
                </a:solidFill>
              </a:rPr>
              <a:t>      </a:t>
            </a:r>
            <a:r>
              <a:rPr lang="en-US" b="1" u="sng" dirty="0" smtClean="0">
                <a:solidFill>
                  <a:schemeClr val="bg2">
                    <a:lumMod val="60000"/>
                    <a:lumOff val="40000"/>
                  </a:schemeClr>
                </a:solidFill>
              </a:rPr>
              <a:t>Example</a:t>
            </a:r>
            <a:r>
              <a:rPr lang="en-US" b="1" dirty="0" smtClean="0">
                <a:solidFill>
                  <a:schemeClr val="bg2">
                    <a:lumMod val="60000"/>
                    <a:lumOff val="40000"/>
                  </a:schemeClr>
                </a:solidFill>
              </a:rPr>
              <a:t>: If </a:t>
            </a:r>
            <a:r>
              <a:rPr lang="en-US" b="1" dirty="0" smtClean="0">
                <a:solidFill>
                  <a:srgbClr val="FF0000"/>
                </a:solidFill>
              </a:rPr>
              <a:t>15 NRBCs </a:t>
            </a:r>
            <a:r>
              <a:rPr lang="en-US" b="1" dirty="0" smtClean="0">
                <a:solidFill>
                  <a:schemeClr val="bg2">
                    <a:lumMod val="60000"/>
                    <a:lumOff val="40000"/>
                  </a:schemeClr>
                </a:solidFill>
              </a:rPr>
              <a:t>are counted during the 100-cell differential count, and the initial WBC count is </a:t>
            </a:r>
            <a:r>
              <a:rPr lang="en-US" b="1" dirty="0" smtClean="0">
                <a:solidFill>
                  <a:srgbClr val="FF0000"/>
                </a:solidFill>
              </a:rPr>
              <a:t>30,000/µL</a:t>
            </a:r>
            <a:r>
              <a:rPr lang="en-US" b="1" dirty="0" smtClean="0">
                <a:solidFill>
                  <a:schemeClr val="bg2">
                    <a:lumMod val="60000"/>
                    <a:lumOff val="40000"/>
                  </a:schemeClr>
                </a:solidFill>
              </a:rPr>
              <a:t>, the corrected count is calculated as follows:</a:t>
            </a:r>
          </a:p>
          <a:p>
            <a:pPr>
              <a:buNone/>
            </a:pPr>
            <a:r>
              <a:rPr lang="en-US" b="1" dirty="0" smtClean="0">
                <a:solidFill>
                  <a:schemeClr val="bg2">
                    <a:lumMod val="60000"/>
                    <a:lumOff val="40000"/>
                  </a:schemeClr>
                </a:solidFill>
              </a:rPr>
              <a:t>     </a:t>
            </a:r>
          </a:p>
          <a:p>
            <a:pPr>
              <a:buNone/>
            </a:pPr>
            <a:r>
              <a:rPr lang="en-US" b="1" dirty="0" smtClean="0">
                <a:solidFill>
                  <a:schemeClr val="bg2">
                    <a:lumMod val="60000"/>
                    <a:lumOff val="40000"/>
                  </a:schemeClr>
                </a:solidFill>
              </a:rPr>
              <a:t>                                   100 </a:t>
            </a:r>
            <a:r>
              <a:rPr lang="en-US" b="1" dirty="0" smtClean="0">
                <a:solidFill>
                  <a:srgbClr val="FF0000"/>
                </a:solidFill>
              </a:rPr>
              <a:t>/ </a:t>
            </a:r>
            <a:r>
              <a:rPr lang="en-US" b="1" dirty="0" smtClean="0">
                <a:solidFill>
                  <a:schemeClr val="bg2">
                    <a:lumMod val="60000"/>
                    <a:lumOff val="40000"/>
                  </a:schemeClr>
                </a:solidFill>
              </a:rPr>
              <a:t>100 </a:t>
            </a:r>
            <a:r>
              <a:rPr lang="en-US" b="1" dirty="0" smtClean="0">
                <a:solidFill>
                  <a:srgbClr val="FF0000"/>
                </a:solidFill>
              </a:rPr>
              <a:t>+</a:t>
            </a:r>
            <a:r>
              <a:rPr lang="en-US" b="1" dirty="0" smtClean="0">
                <a:solidFill>
                  <a:schemeClr val="bg2">
                    <a:lumMod val="60000"/>
                    <a:lumOff val="40000"/>
                  </a:schemeClr>
                </a:solidFill>
              </a:rPr>
              <a:t> 15 </a:t>
            </a:r>
            <a:r>
              <a:rPr lang="en-US" b="1" dirty="0" smtClean="0">
                <a:solidFill>
                  <a:srgbClr val="FF0000"/>
                </a:solidFill>
              </a:rPr>
              <a:t>x</a:t>
            </a:r>
            <a:r>
              <a:rPr lang="en-US" b="1" dirty="0" smtClean="0">
                <a:solidFill>
                  <a:schemeClr val="bg2">
                    <a:lumMod val="60000"/>
                    <a:lumOff val="40000"/>
                  </a:schemeClr>
                </a:solidFill>
              </a:rPr>
              <a:t> 30,000 </a:t>
            </a:r>
            <a:r>
              <a:rPr lang="en-US" b="1" dirty="0" smtClean="0">
                <a:solidFill>
                  <a:srgbClr val="FF0000"/>
                </a:solidFill>
              </a:rPr>
              <a:t>=</a:t>
            </a:r>
            <a:r>
              <a:rPr lang="en-US" b="1" dirty="0" smtClean="0">
                <a:solidFill>
                  <a:schemeClr val="bg2">
                    <a:lumMod val="60000"/>
                    <a:lumOff val="40000"/>
                  </a:schemeClr>
                </a:solidFill>
              </a:rPr>
              <a:t> 26,087 WBCs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304800"/>
            <a:ext cx="8305800" cy="1514261"/>
          </a:xfrm>
          <a:prstGeom prst="rect">
            <a:avLst/>
          </a:prstGeom>
        </p:spPr>
        <p:txBody>
          <a:bodyPr wrap="square">
            <a:spAutoFit/>
          </a:bodyPr>
          <a:lstStyle/>
          <a:p>
            <a:pPr marL="438912" indent="-320040">
              <a:buClr>
                <a:srgbClr val="0F6FC6"/>
              </a:buClr>
              <a:buSzPct val="80000"/>
              <a:buFont typeface="Wingdings 2"/>
              <a:buChar char=""/>
            </a:pPr>
            <a:r>
              <a:rPr lang="en-US" sz="3000" dirty="0">
                <a:solidFill>
                  <a:prstClr val="black"/>
                </a:solidFill>
              </a:rPr>
              <a:t>Normal Total WBC count </a:t>
            </a:r>
          </a:p>
          <a:p>
            <a:pPr marL="731520" lvl="1" indent="-274320">
              <a:spcBef>
                <a:spcPct val="20000"/>
              </a:spcBef>
              <a:buClr>
                <a:srgbClr val="009DD9"/>
              </a:buClr>
              <a:buSzPct val="90000"/>
              <a:buFont typeface="Wingdings"/>
              <a:buChar char=""/>
            </a:pPr>
            <a:r>
              <a:rPr lang="en-US" sz="2600" u="sng" dirty="0">
                <a:solidFill>
                  <a:prstClr val="black"/>
                </a:solidFill>
              </a:rPr>
              <a:t>Canine</a:t>
            </a:r>
            <a:r>
              <a:rPr lang="en-US" sz="2600" dirty="0">
                <a:solidFill>
                  <a:prstClr val="black"/>
                </a:solidFill>
              </a:rPr>
              <a:t>: 6,000 – 17,000 /µL</a:t>
            </a:r>
          </a:p>
          <a:p>
            <a:pPr marL="731520" lvl="1" indent="-274320">
              <a:spcBef>
                <a:spcPct val="20000"/>
              </a:spcBef>
              <a:buClr>
                <a:srgbClr val="009DD9"/>
              </a:buClr>
              <a:buSzPct val="90000"/>
              <a:buFont typeface="Wingdings"/>
              <a:buChar char=""/>
            </a:pPr>
            <a:r>
              <a:rPr lang="en-US" sz="2600" u="sng" dirty="0">
                <a:solidFill>
                  <a:prstClr val="black"/>
                </a:solidFill>
              </a:rPr>
              <a:t>Feline</a:t>
            </a:r>
            <a:r>
              <a:rPr lang="en-US" sz="2600" dirty="0">
                <a:solidFill>
                  <a:prstClr val="black"/>
                </a:solidFill>
              </a:rPr>
              <a:t>: 5,500 – 19,500 /µL </a:t>
            </a:r>
            <a:endParaRPr lang="en-US" u="sng" dirty="0">
              <a:solidFill>
                <a:prstClr val="black"/>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White Blood Cell Evaluation</a:t>
            </a:r>
            <a:endParaRPr lang="en-US" dirty="0"/>
          </a:p>
        </p:txBody>
      </p:sp>
      <p:sp>
        <p:nvSpPr>
          <p:cNvPr id="3" name="Content Placeholder 2"/>
          <p:cNvSpPr>
            <a:spLocks noGrp="1"/>
          </p:cNvSpPr>
          <p:nvPr>
            <p:ph idx="1"/>
          </p:nvPr>
        </p:nvSpPr>
        <p:spPr/>
        <p:txBody>
          <a:bodyPr>
            <a:normAutofit fontScale="92500"/>
          </a:bodyPr>
          <a:lstStyle/>
          <a:p>
            <a:r>
              <a:rPr lang="en-US" sz="2600" b="1" dirty="0" smtClean="0">
                <a:solidFill>
                  <a:srgbClr val="002060"/>
                </a:solidFill>
              </a:rPr>
              <a:t>Total White Blood Cell Count </a:t>
            </a:r>
            <a:r>
              <a:rPr lang="en-US" sz="2600" dirty="0" smtClean="0"/>
              <a:t> is the total number of leukocytes in a volume of blood, expressed as thousands/µl</a:t>
            </a:r>
          </a:p>
          <a:p>
            <a:r>
              <a:rPr lang="en-US" sz="2600" dirty="0" smtClean="0"/>
              <a:t>may be made manually or with automated cell counters</a:t>
            </a:r>
          </a:p>
          <a:p>
            <a:pPr lvl="1"/>
            <a:r>
              <a:rPr lang="en-US" dirty="0" smtClean="0">
                <a:solidFill>
                  <a:srgbClr val="002060"/>
                </a:solidFill>
              </a:rPr>
              <a:t>Manual WBC Count</a:t>
            </a:r>
            <a:r>
              <a:rPr lang="en-US" dirty="0" smtClean="0"/>
              <a:t> involves utilization of </a:t>
            </a:r>
            <a:r>
              <a:rPr lang="en-US" b="1" dirty="0" err="1" smtClean="0"/>
              <a:t>Neubauer</a:t>
            </a:r>
            <a:r>
              <a:rPr lang="en-US" b="1" dirty="0" smtClean="0"/>
              <a:t> </a:t>
            </a:r>
            <a:r>
              <a:rPr lang="en-US" b="1" dirty="0" err="1" smtClean="0"/>
              <a:t>hemocytomer</a:t>
            </a:r>
            <a:r>
              <a:rPr lang="en-US" dirty="0" smtClean="0"/>
              <a:t> and </a:t>
            </a:r>
            <a:r>
              <a:rPr lang="en-US" b="1" dirty="0" err="1" smtClean="0"/>
              <a:t>Unopette</a:t>
            </a:r>
            <a:r>
              <a:rPr lang="en-US" b="1" dirty="0" smtClean="0"/>
              <a:t>®</a:t>
            </a:r>
            <a:r>
              <a:rPr lang="en-US" dirty="0" smtClean="0"/>
              <a:t> dilution system</a:t>
            </a:r>
          </a:p>
          <a:p>
            <a:pPr lvl="1"/>
            <a:r>
              <a:rPr lang="en-US" dirty="0" smtClean="0">
                <a:solidFill>
                  <a:srgbClr val="002060"/>
                </a:solidFill>
              </a:rPr>
              <a:t>Automated</a:t>
            </a:r>
            <a:r>
              <a:rPr lang="en-US" dirty="0" smtClean="0"/>
              <a:t> WBC counters use a variety of methods including:</a:t>
            </a:r>
          </a:p>
          <a:p>
            <a:pPr lvl="2"/>
            <a:r>
              <a:rPr lang="en-US" dirty="0" smtClean="0"/>
              <a:t>Impedance</a:t>
            </a:r>
          </a:p>
          <a:p>
            <a:pPr lvl="2"/>
            <a:r>
              <a:rPr lang="en-US" dirty="0" smtClean="0"/>
              <a:t>QBC (quantitative buffy coat)</a:t>
            </a:r>
          </a:p>
          <a:p>
            <a:pPr lvl="2"/>
            <a:r>
              <a:rPr lang="en-US" dirty="0" smtClean="0"/>
              <a:t>Flow </a:t>
            </a:r>
            <a:r>
              <a:rPr lang="en-US" dirty="0" err="1" smtClean="0"/>
              <a:t>cytometry</a:t>
            </a:r>
            <a:endParaRPr lang="en-US" dirty="0" smtClean="0"/>
          </a:p>
          <a:p>
            <a:pPr>
              <a:buNone/>
            </a:pPr>
            <a:endParaRPr lang="en-US" u="sng" dirty="0"/>
          </a:p>
        </p:txBody>
      </p:sp>
      <p:pic>
        <p:nvPicPr>
          <p:cNvPr id="30722" name="Picture 2" descr="http://webveterinaria.com/maico/QBC/equipoqbc1.jpg"/>
          <p:cNvPicPr>
            <a:picLocks noChangeAspect="1" noChangeArrowheads="1"/>
          </p:cNvPicPr>
          <p:nvPr/>
        </p:nvPicPr>
        <p:blipFill>
          <a:blip r:embed="rId2" cstate="print"/>
          <a:srcRect/>
          <a:stretch>
            <a:fillRect/>
          </a:stretch>
        </p:blipFill>
        <p:spPr bwMode="auto">
          <a:xfrm>
            <a:off x="5562600" y="4572000"/>
            <a:ext cx="2419350" cy="15906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Manual Total WBC Count</a:t>
            </a:r>
            <a:endParaRPr lang="en-US" dirty="0"/>
          </a:p>
        </p:txBody>
      </p:sp>
      <p:sp>
        <p:nvSpPr>
          <p:cNvPr id="3" name="Content Placeholder 2"/>
          <p:cNvSpPr>
            <a:spLocks noGrp="1"/>
          </p:cNvSpPr>
          <p:nvPr>
            <p:ph idx="1"/>
          </p:nvPr>
        </p:nvSpPr>
        <p:spPr/>
        <p:txBody>
          <a:bodyPr>
            <a:normAutofit/>
          </a:bodyPr>
          <a:lstStyle/>
          <a:p>
            <a:r>
              <a:rPr lang="en-US" sz="2800" b="1" dirty="0" err="1" smtClean="0">
                <a:solidFill>
                  <a:srgbClr val="002060"/>
                </a:solidFill>
              </a:rPr>
              <a:t>Unopette</a:t>
            </a:r>
            <a:r>
              <a:rPr lang="en-US" sz="2800" b="1" dirty="0" smtClean="0">
                <a:solidFill>
                  <a:srgbClr val="002060"/>
                </a:solidFill>
              </a:rPr>
              <a:t> system</a:t>
            </a:r>
            <a:r>
              <a:rPr lang="en-US" sz="2800" dirty="0" smtClean="0"/>
              <a:t>:</a:t>
            </a:r>
          </a:p>
          <a:p>
            <a:pPr lvl="1"/>
            <a:r>
              <a:rPr lang="en-US" sz="2400" u="sng" dirty="0" smtClean="0"/>
              <a:t>3% Acetic acid</a:t>
            </a:r>
            <a:r>
              <a:rPr lang="en-US" sz="2400" dirty="0" smtClean="0"/>
              <a:t> diluent lyses cytoplasmic membranes, thereby eliminating RBCs and platelets, leaving behind </a:t>
            </a:r>
            <a:r>
              <a:rPr lang="en-US" sz="2400" u="sng" dirty="0" smtClean="0"/>
              <a:t>only nucleated particles</a:t>
            </a:r>
            <a:r>
              <a:rPr lang="en-US" sz="2400" dirty="0" smtClean="0"/>
              <a:t>.</a:t>
            </a:r>
          </a:p>
          <a:p>
            <a:pPr lvl="1">
              <a:buNone/>
            </a:pPr>
            <a:endParaRPr lang="en-US" sz="2400" dirty="0" smtClean="0"/>
          </a:p>
          <a:p>
            <a:pPr lvl="1">
              <a:buNone/>
            </a:pPr>
            <a:endParaRPr lang="en-US" sz="2400" dirty="0" smtClean="0"/>
          </a:p>
          <a:p>
            <a:r>
              <a:rPr lang="en-US" sz="2800" b="1" dirty="0" err="1" smtClean="0">
                <a:solidFill>
                  <a:srgbClr val="002060"/>
                </a:solidFill>
              </a:rPr>
              <a:t>Neubauer</a:t>
            </a:r>
            <a:r>
              <a:rPr lang="en-US" sz="2800" b="1" dirty="0" smtClean="0">
                <a:solidFill>
                  <a:srgbClr val="002060"/>
                </a:solidFill>
              </a:rPr>
              <a:t> </a:t>
            </a:r>
            <a:r>
              <a:rPr lang="en-US" sz="2800" b="1" dirty="0" err="1" smtClean="0">
                <a:solidFill>
                  <a:srgbClr val="002060"/>
                </a:solidFill>
              </a:rPr>
              <a:t>Hemocytometer</a:t>
            </a:r>
            <a:endParaRPr lang="en-US" sz="2800" b="1" dirty="0" smtClean="0">
              <a:solidFill>
                <a:srgbClr val="002060"/>
              </a:solidFill>
            </a:endParaRPr>
          </a:p>
          <a:p>
            <a:pPr lvl="1"/>
            <a:r>
              <a:rPr lang="en-US" sz="2400" u="sng" dirty="0" smtClean="0"/>
              <a:t>Counting chamber</a:t>
            </a:r>
            <a:r>
              <a:rPr lang="en-US" sz="2400" dirty="0" smtClean="0"/>
              <a:t>:  An etched grid, consisting of 9 primary squares (0.1 µL per square), used to mark the boundaries for the counting procedure. </a:t>
            </a:r>
            <a:endParaRPr lang="en-US" sz="2400" dirty="0"/>
          </a:p>
        </p:txBody>
      </p:sp>
      <p:pic>
        <p:nvPicPr>
          <p:cNvPr id="4098" name="Picture 2" descr="ARS - Hemacytometer/Unopette® Kit"/>
          <p:cNvPicPr>
            <a:picLocks noChangeAspect="1" noChangeArrowheads="1"/>
          </p:cNvPicPr>
          <p:nvPr/>
        </p:nvPicPr>
        <p:blipFill>
          <a:blip r:embed="rId2" cstate="print"/>
          <a:srcRect/>
          <a:stretch>
            <a:fillRect/>
          </a:stretch>
        </p:blipFill>
        <p:spPr bwMode="auto">
          <a:xfrm>
            <a:off x="5410200" y="3200400"/>
            <a:ext cx="2219325" cy="166687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a:xfrm>
            <a:off x="457200" y="1775191"/>
            <a:ext cx="4800600" cy="4625609"/>
          </a:xfrm>
        </p:spPr>
        <p:txBody>
          <a:bodyPr>
            <a:normAutofit/>
          </a:bodyPr>
          <a:lstStyle/>
          <a:p>
            <a:pPr marL="633222" indent="-514350">
              <a:buClr>
                <a:schemeClr val="bg1"/>
              </a:buClr>
              <a:buAutoNum type="arabicPeriod"/>
            </a:pPr>
            <a:r>
              <a:rPr lang="en-US" dirty="0" smtClean="0">
                <a:solidFill>
                  <a:schemeClr val="bg1"/>
                </a:solidFill>
              </a:rPr>
              <a:t>Puncture the diaphragm in the neck of the diluent reservoir with the tip of the capillary shield on the capillary pipette.</a:t>
            </a:r>
          </a:p>
          <a:p>
            <a:pPr marL="633222" indent="-514350">
              <a:buAutoNum type="arabicPeriod"/>
            </a:pPr>
            <a:endParaRPr lang="en-US" dirty="0" smtClean="0">
              <a:solidFill>
                <a:schemeClr val="bg1"/>
              </a:solidFill>
            </a:endParaRPr>
          </a:p>
        </p:txBody>
      </p:sp>
      <p:pic>
        <p:nvPicPr>
          <p:cNvPr id="38914" name="Picture 2" descr="http://www.tpub.com/corpsman/14295_files/image452.jpg"/>
          <p:cNvPicPr>
            <a:picLocks noChangeAspect="1" noChangeArrowheads="1"/>
          </p:cNvPicPr>
          <p:nvPr/>
        </p:nvPicPr>
        <p:blipFill>
          <a:blip r:embed="rId2" cstate="print"/>
          <a:srcRect/>
          <a:stretch>
            <a:fillRect/>
          </a:stretch>
        </p:blipFill>
        <p:spPr bwMode="auto">
          <a:xfrm>
            <a:off x="5486400" y="1752600"/>
            <a:ext cx="2047875" cy="463867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a:xfrm>
            <a:off x="457200" y="1775191"/>
            <a:ext cx="4343400" cy="4625609"/>
          </a:xfrm>
        </p:spPr>
        <p:txBody>
          <a:bodyPr>
            <a:normAutofit fontScale="77500" lnSpcReduction="20000"/>
          </a:bodyPr>
          <a:lstStyle/>
          <a:p>
            <a:pPr marL="633222" indent="-514350">
              <a:buClr>
                <a:schemeClr val="bg1"/>
              </a:buClr>
              <a:buFont typeface="+mj-lt"/>
              <a:buAutoNum type="arabicPeriod" startAt="2"/>
            </a:pPr>
            <a:r>
              <a:rPr lang="en-US" dirty="0" smtClean="0">
                <a:solidFill>
                  <a:schemeClr val="bg1"/>
                </a:solidFill>
              </a:rPr>
              <a:t>Remove the protective plastic shield from the capillary pipette. Holding the capillary pipette slightly above the horizontal, touch the tip to the blood source. The pipette will fill by capillary action.  When blood reaches the end of the capillary bore in the neck of the pipette, filling is complete and will stop automatically. </a:t>
            </a:r>
          </a:p>
          <a:p>
            <a:endParaRPr lang="en-US" dirty="0"/>
          </a:p>
        </p:txBody>
      </p:sp>
      <p:pic>
        <p:nvPicPr>
          <p:cNvPr id="43010" name="Picture 2" descr="http://www.tpub.com/content/medical/14295/img/14295_276_2.jpg"/>
          <p:cNvPicPr>
            <a:picLocks noChangeAspect="1" noChangeArrowheads="1"/>
          </p:cNvPicPr>
          <p:nvPr/>
        </p:nvPicPr>
        <p:blipFill>
          <a:blip r:embed="rId2" cstate="print"/>
          <a:srcRect/>
          <a:stretch>
            <a:fillRect/>
          </a:stretch>
        </p:blipFill>
        <p:spPr bwMode="auto">
          <a:xfrm>
            <a:off x="5105400" y="2057400"/>
            <a:ext cx="3019425" cy="34575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a:xfrm>
            <a:off x="228600" y="1775191"/>
            <a:ext cx="8915400" cy="4625609"/>
          </a:xfrm>
        </p:spPr>
        <p:txBody>
          <a:bodyPr>
            <a:noAutofit/>
          </a:bodyPr>
          <a:lstStyle/>
          <a:p>
            <a:pPr>
              <a:buNone/>
            </a:pPr>
            <a:r>
              <a:rPr lang="en-US" sz="2400" dirty="0" smtClean="0">
                <a:solidFill>
                  <a:schemeClr val="bg1"/>
                </a:solidFill>
              </a:rPr>
              <a:t>3. Use a </a:t>
            </a:r>
            <a:r>
              <a:rPr lang="en-US" sz="2400" dirty="0" err="1" smtClean="0">
                <a:solidFill>
                  <a:schemeClr val="bg1"/>
                </a:solidFill>
              </a:rPr>
              <a:t>kimwipe</a:t>
            </a:r>
            <a:r>
              <a:rPr lang="en-US" sz="2400" dirty="0" smtClean="0">
                <a:solidFill>
                  <a:schemeClr val="bg1"/>
                </a:solidFill>
              </a:rPr>
              <a:t> to</a:t>
            </a:r>
            <a:r>
              <a:rPr lang="en-US" sz="2400" dirty="0" smtClean="0"/>
              <a:t> </a:t>
            </a:r>
            <a:r>
              <a:rPr lang="en-US" sz="2400" dirty="0" smtClean="0">
                <a:solidFill>
                  <a:schemeClr val="bg1"/>
                </a:solidFill>
              </a:rPr>
              <a:t>wipe any blood off the outside of the capillary tube, making sure that no blood is removed from inside the capillary pipette</a:t>
            </a:r>
          </a:p>
          <a:p>
            <a:pPr>
              <a:buNone/>
            </a:pPr>
            <a:endParaRPr lang="en-US" sz="800" dirty="0" smtClean="0">
              <a:solidFill>
                <a:schemeClr val="bg1"/>
              </a:solidFill>
            </a:endParaRPr>
          </a:p>
          <a:p>
            <a:pPr>
              <a:buNone/>
            </a:pPr>
            <a:r>
              <a:rPr lang="en-US" sz="2400" dirty="0" smtClean="0">
                <a:solidFill>
                  <a:schemeClr val="bg1"/>
                </a:solidFill>
              </a:rPr>
              <a:t>4. With one hand, gently squeeze the reservoir to force some air out, but do not expel any diluent. Maintain pressure on the reservoir. </a:t>
            </a:r>
          </a:p>
          <a:p>
            <a:pPr>
              <a:buNone/>
            </a:pPr>
            <a:endParaRPr lang="en-US" sz="800" dirty="0" smtClean="0">
              <a:solidFill>
                <a:schemeClr val="bg1"/>
              </a:solidFill>
            </a:endParaRPr>
          </a:p>
          <a:p>
            <a:pPr>
              <a:buNone/>
            </a:pPr>
            <a:r>
              <a:rPr lang="en-US" sz="2400" dirty="0" smtClean="0">
                <a:solidFill>
                  <a:schemeClr val="bg1"/>
                </a:solidFill>
              </a:rPr>
              <a:t>5. With the index finger or your other hand, cover the upper opening of the capillary overflow chamber and seat the capillary pipette holder in the reservoir neck.</a:t>
            </a:r>
            <a:endParaRPr lang="en-US" sz="2400" dirty="0">
              <a:solidFill>
                <a:schemeClr val="bg1"/>
              </a:solidFill>
            </a:endParaRPr>
          </a:p>
        </p:txBody>
      </p:sp>
      <p:pic>
        <p:nvPicPr>
          <p:cNvPr id="44034" name="Picture 2" descr="http://www.tpub.com/corpsman/14295_files/image456.jpg"/>
          <p:cNvPicPr>
            <a:picLocks noChangeAspect="1" noChangeArrowheads="1"/>
          </p:cNvPicPr>
          <p:nvPr/>
        </p:nvPicPr>
        <p:blipFill>
          <a:blip r:embed="rId2" cstate="print"/>
          <a:srcRect/>
          <a:stretch>
            <a:fillRect/>
          </a:stretch>
        </p:blipFill>
        <p:spPr bwMode="auto">
          <a:xfrm>
            <a:off x="4419600" y="4876800"/>
            <a:ext cx="3009900" cy="16764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a:xfrm>
            <a:off x="457200" y="1775191"/>
            <a:ext cx="8686800" cy="1196609"/>
          </a:xfrm>
        </p:spPr>
        <p:txBody>
          <a:bodyPr>
            <a:noAutofit/>
          </a:bodyPr>
          <a:lstStyle/>
          <a:p>
            <a:pPr>
              <a:buNone/>
            </a:pPr>
            <a:r>
              <a:rPr lang="en-US" sz="2400" dirty="0" smtClean="0">
                <a:solidFill>
                  <a:schemeClr val="bg1"/>
                </a:solidFill>
              </a:rPr>
              <a:t>6. Release pressure on the reservoir and remove your finger from the overflow chamber opening. Suction will draw the blood into the diluent in the reservoir.</a:t>
            </a:r>
          </a:p>
          <a:p>
            <a:pPr>
              <a:buNone/>
            </a:pPr>
            <a:endParaRPr lang="en-US" sz="800" dirty="0" smtClean="0">
              <a:solidFill>
                <a:schemeClr val="bg1"/>
              </a:solidFill>
            </a:endParaRPr>
          </a:p>
        </p:txBody>
      </p:sp>
      <p:pic>
        <p:nvPicPr>
          <p:cNvPr id="46082" name="Picture 2" descr="http://www.tpub.com/corpsman/14295_files/image458.jpg"/>
          <p:cNvPicPr>
            <a:picLocks noChangeAspect="1" noChangeArrowheads="1"/>
          </p:cNvPicPr>
          <p:nvPr/>
        </p:nvPicPr>
        <p:blipFill>
          <a:blip r:embed="rId2" cstate="print"/>
          <a:srcRect/>
          <a:stretch>
            <a:fillRect/>
          </a:stretch>
        </p:blipFill>
        <p:spPr bwMode="auto">
          <a:xfrm>
            <a:off x="5029200" y="3276600"/>
            <a:ext cx="2752725" cy="2533651"/>
          </a:xfrm>
          <a:prstGeom prst="rect">
            <a:avLst/>
          </a:prstGeom>
          <a:noFill/>
        </p:spPr>
      </p:pic>
      <p:sp>
        <p:nvSpPr>
          <p:cNvPr id="7" name="TextBox 6"/>
          <p:cNvSpPr txBox="1"/>
          <p:nvPr/>
        </p:nvSpPr>
        <p:spPr>
          <a:xfrm>
            <a:off x="381000" y="3048000"/>
            <a:ext cx="3962400" cy="3477875"/>
          </a:xfrm>
          <a:prstGeom prst="rect">
            <a:avLst/>
          </a:prstGeom>
          <a:noFill/>
        </p:spPr>
        <p:txBody>
          <a:bodyPr wrap="square" rtlCol="0">
            <a:spAutoFit/>
          </a:bodyPr>
          <a:lstStyle/>
          <a:p>
            <a:pPr marL="457200" indent="-457200" algn="just">
              <a:buFont typeface="+mj-lt"/>
              <a:buAutoNum type="arabicPeriod" startAt="7"/>
            </a:pPr>
            <a:r>
              <a:rPr lang="en-US" sz="2000" dirty="0">
                <a:solidFill>
                  <a:prstClr val="black"/>
                </a:solidFill>
              </a:rPr>
              <a:t>Squeeze the reservoir gently two or three times to rinse the capillary tube, forcing diluent into but not out of the overflow chamber, releasing pressure each time to return diluent to the reservoir. Close the upper opening with your index finger and invert the unit several times to mix the blood sample and the diluent</a:t>
            </a:r>
            <a:r>
              <a:rPr lang="en-US" dirty="0">
                <a:solidFill>
                  <a:prstClr val="black"/>
                </a:solidFill>
              </a:rPr>
              <a:t>.</a:t>
            </a:r>
            <a:endParaRPr lang="en-US" dirty="0">
              <a:solidFill>
                <a:prstClr val="black"/>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p:txBody>
          <a:bodyPr>
            <a:normAutofit lnSpcReduction="10000"/>
          </a:bodyPr>
          <a:lstStyle/>
          <a:p>
            <a:pPr marL="633222" indent="-514350">
              <a:buClrTx/>
              <a:buFont typeface="+mj-lt"/>
              <a:buAutoNum type="arabicPeriod" startAt="9"/>
            </a:pPr>
            <a:r>
              <a:rPr lang="en-US" dirty="0" smtClean="0">
                <a:solidFill>
                  <a:schemeClr val="bg1"/>
                </a:solidFill>
              </a:rPr>
              <a:t>Begin timing for </a:t>
            </a:r>
            <a:r>
              <a:rPr lang="en-US" b="1" u="sng" dirty="0" smtClean="0">
                <a:solidFill>
                  <a:schemeClr val="bg1"/>
                </a:solidFill>
              </a:rPr>
              <a:t>10 minutes</a:t>
            </a:r>
          </a:p>
          <a:p>
            <a:pPr marL="633222" indent="-514350">
              <a:buClrTx/>
              <a:buFont typeface="+mj-lt"/>
              <a:buAutoNum type="arabicPeriod" startAt="9"/>
            </a:pPr>
            <a:endParaRPr lang="en-US" sz="800" dirty="0" smtClean="0">
              <a:solidFill>
                <a:schemeClr val="bg1"/>
              </a:solidFill>
            </a:endParaRPr>
          </a:p>
          <a:p>
            <a:pPr marL="633222" indent="-514350">
              <a:buClrTx/>
              <a:buFont typeface="+mj-lt"/>
              <a:buAutoNum type="arabicPeriod" startAt="9"/>
            </a:pPr>
            <a:r>
              <a:rPr lang="en-US" dirty="0" smtClean="0">
                <a:solidFill>
                  <a:schemeClr val="bg1"/>
                </a:solidFill>
              </a:rPr>
              <a:t>Place the </a:t>
            </a:r>
            <a:r>
              <a:rPr lang="en-US" dirty="0" err="1" smtClean="0">
                <a:solidFill>
                  <a:schemeClr val="bg1"/>
                </a:solidFill>
              </a:rPr>
              <a:t>coverglass</a:t>
            </a:r>
            <a:r>
              <a:rPr lang="en-US" dirty="0" smtClean="0">
                <a:solidFill>
                  <a:schemeClr val="bg1"/>
                </a:solidFill>
              </a:rPr>
              <a:t> on the </a:t>
            </a:r>
            <a:r>
              <a:rPr lang="en-US" dirty="0" err="1" smtClean="0">
                <a:solidFill>
                  <a:schemeClr val="bg1"/>
                </a:solidFill>
              </a:rPr>
              <a:t>hemocytometer</a:t>
            </a:r>
            <a:r>
              <a:rPr lang="en-US" dirty="0" smtClean="0">
                <a:solidFill>
                  <a:schemeClr val="bg1"/>
                </a:solidFill>
              </a:rPr>
              <a:t> counting chamber, making sure </a:t>
            </a:r>
            <a:r>
              <a:rPr lang="en-US" dirty="0" err="1" smtClean="0">
                <a:solidFill>
                  <a:schemeClr val="bg1"/>
                </a:solidFill>
              </a:rPr>
              <a:t>coverglass</a:t>
            </a:r>
            <a:r>
              <a:rPr lang="en-US" dirty="0" smtClean="0">
                <a:solidFill>
                  <a:schemeClr val="bg1"/>
                </a:solidFill>
              </a:rPr>
              <a:t> is clean and free of grease.</a:t>
            </a:r>
          </a:p>
          <a:p>
            <a:pPr marL="633222" indent="-514350">
              <a:buClrTx/>
              <a:buNone/>
            </a:pPr>
            <a:r>
              <a:rPr lang="en-US" dirty="0" smtClean="0">
                <a:solidFill>
                  <a:schemeClr val="bg1"/>
                </a:solidFill>
              </a:rPr>
              <a:t>	 </a:t>
            </a:r>
            <a:r>
              <a:rPr lang="en-US" i="1" dirty="0" smtClean="0">
                <a:solidFill>
                  <a:schemeClr val="bg1"/>
                </a:solidFill>
              </a:rPr>
              <a:t>(Fingerprints must be </a:t>
            </a:r>
            <a:r>
              <a:rPr lang="en-US" i="1" u="sng" dirty="0" smtClean="0">
                <a:solidFill>
                  <a:schemeClr val="bg1"/>
                </a:solidFill>
              </a:rPr>
              <a:t>completely</a:t>
            </a:r>
            <a:r>
              <a:rPr lang="en-US" i="1" dirty="0" smtClean="0">
                <a:solidFill>
                  <a:schemeClr val="bg1"/>
                </a:solidFill>
              </a:rPr>
              <a:t> removed.) </a:t>
            </a:r>
          </a:p>
          <a:p>
            <a:pPr marL="633222" indent="-514350">
              <a:buClrTx/>
              <a:buFont typeface="+mj-lt"/>
              <a:buAutoNum type="arabicPeriod" startAt="9"/>
            </a:pPr>
            <a:endParaRPr lang="en-US" sz="900" dirty="0" smtClean="0">
              <a:solidFill>
                <a:schemeClr val="bg1"/>
              </a:solidFill>
            </a:endParaRPr>
          </a:p>
          <a:p>
            <a:pPr marL="633222" indent="-514350">
              <a:buClrTx/>
              <a:buFont typeface="+mj-lt"/>
              <a:buAutoNum type="arabicPeriod" startAt="11"/>
            </a:pPr>
            <a:r>
              <a:rPr lang="en-US" dirty="0" smtClean="0">
                <a:solidFill>
                  <a:schemeClr val="bg1"/>
                </a:solidFill>
              </a:rPr>
              <a:t>Immediately prior to cell counting, mix again by gentle inversion, taking care to cover the upper opening of the overflow chamber with your index finger. </a:t>
            </a:r>
          </a:p>
          <a:p>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Unopette</a:t>
            </a:r>
            <a:r>
              <a:rPr lang="en-US" dirty="0" smtClean="0"/>
              <a:t> Procedure</a:t>
            </a:r>
            <a:endParaRPr lang="en-US" dirty="0"/>
          </a:p>
        </p:txBody>
      </p:sp>
      <p:sp>
        <p:nvSpPr>
          <p:cNvPr id="3" name="Content Placeholder 2"/>
          <p:cNvSpPr>
            <a:spLocks noGrp="1"/>
          </p:cNvSpPr>
          <p:nvPr>
            <p:ph idx="1"/>
          </p:nvPr>
        </p:nvSpPr>
        <p:spPr/>
        <p:txBody>
          <a:bodyPr>
            <a:normAutofit/>
          </a:bodyPr>
          <a:lstStyle/>
          <a:p>
            <a:pPr marL="633222" indent="-514350">
              <a:buClrTx/>
              <a:buFont typeface="+mj-lt"/>
              <a:buAutoNum type="arabicPeriod" startAt="12"/>
            </a:pPr>
            <a:r>
              <a:rPr lang="en-US" sz="2000" dirty="0" smtClean="0">
                <a:solidFill>
                  <a:schemeClr val="bg1"/>
                </a:solidFill>
              </a:rPr>
              <a:t>Remove the pipette from the reservoir. Squeeze the reservoir and reseat the pipette in the reverse position, releasing pressure to draw any fluid in the capillary tube into the reservoir. </a:t>
            </a:r>
          </a:p>
          <a:p>
            <a:pPr marL="633222" indent="-514350">
              <a:buClrTx/>
              <a:buFont typeface="+mj-lt"/>
              <a:buAutoNum type="arabicPeriod" startAt="12"/>
            </a:pPr>
            <a:endParaRPr lang="en-US" sz="1000" dirty="0" smtClean="0">
              <a:solidFill>
                <a:schemeClr val="bg1"/>
              </a:solidFill>
            </a:endParaRPr>
          </a:p>
          <a:p>
            <a:pPr marL="633222" indent="-514350">
              <a:buClrTx/>
              <a:buFont typeface="+mj-lt"/>
              <a:buAutoNum type="arabicPeriod" startAt="12"/>
            </a:pPr>
            <a:r>
              <a:rPr lang="en-US" sz="2000" dirty="0" smtClean="0">
                <a:solidFill>
                  <a:schemeClr val="bg1"/>
                </a:solidFill>
              </a:rPr>
              <a:t>Invert and fill the capillary pipette by gentle pressure on the reservoir and discard the first 3 drops. </a:t>
            </a:r>
          </a:p>
          <a:p>
            <a:pPr marL="633222" indent="-514350">
              <a:buClrTx/>
              <a:buFont typeface="+mj-lt"/>
              <a:buAutoNum type="arabicPeriod" startAt="12"/>
            </a:pPr>
            <a:endParaRPr lang="en-US" sz="400" dirty="0" smtClean="0">
              <a:solidFill>
                <a:schemeClr val="bg1"/>
              </a:solidFill>
            </a:endParaRPr>
          </a:p>
          <a:p>
            <a:pPr marL="633222" indent="-514350">
              <a:buClrTx/>
              <a:buFont typeface="+mj-lt"/>
              <a:buAutoNum type="arabicPeriod" startAt="12"/>
            </a:pPr>
            <a:r>
              <a:rPr lang="en-US" sz="2000" dirty="0" smtClean="0">
                <a:solidFill>
                  <a:schemeClr val="bg1"/>
                </a:solidFill>
              </a:rPr>
              <a:t>Load (charge) the counting chamber of the </a:t>
            </a:r>
            <a:r>
              <a:rPr lang="en-US" sz="2000" dirty="0" err="1" smtClean="0">
                <a:solidFill>
                  <a:schemeClr val="bg1"/>
                </a:solidFill>
              </a:rPr>
              <a:t>hemocytometer</a:t>
            </a:r>
            <a:r>
              <a:rPr lang="en-US" sz="2000" dirty="0" smtClean="0">
                <a:solidFill>
                  <a:schemeClr val="bg1"/>
                </a:solidFill>
              </a:rPr>
              <a:t> by gently squeezing the reservoir while touching the tip of the pipette against the edge of the </a:t>
            </a:r>
            <a:r>
              <a:rPr lang="en-US" sz="2000" dirty="0" err="1" smtClean="0">
                <a:solidFill>
                  <a:schemeClr val="bg1"/>
                </a:solidFill>
              </a:rPr>
              <a:t>coverglass</a:t>
            </a:r>
            <a:r>
              <a:rPr lang="en-US" sz="2000" dirty="0" smtClean="0">
                <a:solidFill>
                  <a:schemeClr val="bg1"/>
                </a:solidFill>
              </a:rPr>
              <a:t> and the surface of the counting chamber.</a:t>
            </a:r>
          </a:p>
          <a:p>
            <a:pPr marL="633222" indent="-514350">
              <a:buClrTx/>
              <a:buFont typeface="+mj-lt"/>
              <a:buAutoNum type="arabicPeriod" startAt="12"/>
            </a:pPr>
            <a:endParaRPr lang="en-US" dirty="0" smtClean="0">
              <a:solidFill>
                <a:schemeClr val="bg1"/>
              </a:solidFill>
            </a:endParaRPr>
          </a:p>
        </p:txBody>
      </p:sp>
      <p:pic>
        <p:nvPicPr>
          <p:cNvPr id="47106" name="Picture 2" descr="http://www.tpub.com/content/medical/14295/img/14295_277_2.jpg"/>
          <p:cNvPicPr>
            <a:picLocks noChangeAspect="1" noChangeArrowheads="1"/>
          </p:cNvPicPr>
          <p:nvPr/>
        </p:nvPicPr>
        <p:blipFill>
          <a:blip r:embed="rId2" cstate="print"/>
          <a:srcRect/>
          <a:stretch>
            <a:fillRect/>
          </a:stretch>
        </p:blipFill>
        <p:spPr bwMode="auto">
          <a:xfrm>
            <a:off x="1676400" y="4648200"/>
            <a:ext cx="4610100" cy="2019301"/>
          </a:xfrm>
          <a:prstGeom prst="rect">
            <a:avLst/>
          </a:prstGeom>
          <a:noFill/>
        </p:spPr>
      </p:pic>
      <p:sp>
        <p:nvSpPr>
          <p:cNvPr id="5" name="Rectangle 4"/>
          <p:cNvSpPr/>
          <p:nvPr/>
        </p:nvSpPr>
        <p:spPr>
          <a:xfrm>
            <a:off x="6553200" y="4876800"/>
            <a:ext cx="2286000" cy="1477328"/>
          </a:xfrm>
          <a:prstGeom prst="rect">
            <a:avLst/>
          </a:prstGeom>
        </p:spPr>
        <p:txBody>
          <a:bodyPr wrap="square">
            <a:spAutoFit/>
          </a:bodyPr>
          <a:lstStyle/>
          <a:p>
            <a:r>
              <a:rPr lang="en-US" dirty="0">
                <a:solidFill>
                  <a:prstClr val="white"/>
                </a:solidFill>
              </a:rPr>
              <a:t>A properly loaded counting chamber should have a thin, even film of fluid under the </a:t>
            </a:r>
            <a:r>
              <a:rPr lang="en-US" dirty="0" err="1">
                <a:solidFill>
                  <a:prstClr val="white"/>
                </a:solidFill>
              </a:rPr>
              <a:t>coverglass</a:t>
            </a:r>
            <a:r>
              <a:rPr lang="en-US" dirty="0">
                <a:solidFill>
                  <a:prstClr val="black"/>
                </a:solidFill>
              </a:rPr>
              <a:t>. </a:t>
            </a:r>
            <a:endParaRPr lang="en-US" dirty="0">
              <a:solidFill>
                <a:prstClr val="white"/>
              </a:solidFill>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ul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1246</Words>
  <Application>Microsoft Office PowerPoint</Application>
  <PresentationFormat>On-screen Show (4:3)</PresentationFormat>
  <Paragraphs>101</Paragraphs>
  <Slides>18</Slides>
  <Notes>0</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Office Theme</vt:lpstr>
      <vt:lpstr>Module</vt:lpstr>
      <vt:lpstr>Slide 1</vt:lpstr>
      <vt:lpstr>White Blood Cell Evaluation</vt:lpstr>
      <vt:lpstr>Manual Total WBC Count</vt:lpstr>
      <vt:lpstr>Unopette Procedure</vt:lpstr>
      <vt:lpstr>Unopette Procedure</vt:lpstr>
      <vt:lpstr>Unopette Procedure</vt:lpstr>
      <vt:lpstr>Unopette Procedure</vt:lpstr>
      <vt:lpstr>Unopette Procedure</vt:lpstr>
      <vt:lpstr>Unopette Procedure</vt:lpstr>
      <vt:lpstr>Charging the Hemocytometer</vt:lpstr>
      <vt:lpstr>Locating the Grid</vt:lpstr>
      <vt:lpstr>Slide 12</vt:lpstr>
      <vt:lpstr>Neubauer Hemocytometer</vt:lpstr>
      <vt:lpstr>Total WBC Equation</vt:lpstr>
      <vt:lpstr>Accuracy</vt:lpstr>
      <vt:lpstr>Possible Sources of Error</vt:lpstr>
      <vt:lpstr>Corrected WBC Count</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Lori</dc:creator>
  <cp:lastModifiedBy>Lori</cp:lastModifiedBy>
  <cp:revision>1</cp:revision>
  <dcterms:created xsi:type="dcterms:W3CDTF">2010-03-21T01:16:08Z</dcterms:created>
  <dcterms:modified xsi:type="dcterms:W3CDTF">2010-03-21T01:19:07Z</dcterms:modified>
</cp:coreProperties>
</file>